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4" r:id="rId4"/>
    <p:sldId id="263" r:id="rId5"/>
    <p:sldId id="257" r:id="rId6"/>
    <p:sldId id="258" r:id="rId7"/>
    <p:sldId id="260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6BC89D-FEAC-458C-AA6E-9BD6841C4E3F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A64A81-B226-46FF-A67C-7E225EDCAC50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0"/>
            <a:ext cx="8278091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77543" y="1774371"/>
            <a:ext cx="3592286" cy="1752600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 PF + PRODUIT EN COURS (Big Bag EXTERNES) + EMBALLAGE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095999" y="5170714"/>
            <a:ext cx="3592286" cy="1578428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SILOS SUCRE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416629" y="5693228"/>
            <a:ext cx="1643742" cy="1055913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Empaquetage</a:t>
            </a:r>
            <a:endParaRPr lang="fr-FR" sz="1200" dirty="0"/>
          </a:p>
          <a:p>
            <a:pPr algn="ctr"/>
            <a:r>
              <a:rPr lang="fr-FR" sz="1200" dirty="0"/>
              <a:t>Ligne BETTI  (ETBV 500 g et 1KG+ Ligne  FAWEMA (Sac 5KG)</a:t>
            </a:r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2427513" y="4577441"/>
            <a:ext cx="1643742" cy="1055913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 lignes </a:t>
            </a:r>
            <a:r>
              <a:rPr lang="fr-FR" sz="1200" dirty="0" err="1"/>
              <a:t>chambons</a:t>
            </a:r>
            <a:r>
              <a:rPr lang="fr-FR" sz="1200" dirty="0"/>
              <a:t> (Big Bag 750KG morceaux En cours + Sucre Edulcoré 250 g)</a:t>
            </a:r>
            <a:endParaRPr lang="fr-FR" sz="1200" dirty="0"/>
          </a:p>
        </p:txBody>
      </p:sp>
      <p:sp>
        <p:nvSpPr>
          <p:cNvPr id="11" name="Rectangle 10"/>
          <p:cNvSpPr/>
          <p:nvPr/>
        </p:nvSpPr>
        <p:spPr>
          <a:xfrm>
            <a:off x="2797629" y="2451329"/>
            <a:ext cx="1064325" cy="2074403"/>
          </a:xfrm>
          <a:prstGeom prst="rect">
            <a:avLst/>
          </a:prstGeom>
          <a:solidFill>
            <a:schemeClr val="accent2"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Palettisation (3 machines)</a:t>
            </a:r>
            <a:endParaRPr lang="fr-FR" sz="1200" dirty="0"/>
          </a:p>
        </p:txBody>
      </p:sp>
      <p:sp>
        <p:nvSpPr>
          <p:cNvPr id="12" name="Rectangle 11"/>
          <p:cNvSpPr/>
          <p:nvPr/>
        </p:nvSpPr>
        <p:spPr>
          <a:xfrm>
            <a:off x="3885092" y="3672568"/>
            <a:ext cx="991708" cy="879019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Zone stockage En cours  Morceaux</a:t>
            </a:r>
            <a:endParaRPr lang="fr-FR" sz="1200" dirty="0"/>
          </a:p>
        </p:txBody>
      </p:sp>
      <p:sp>
        <p:nvSpPr>
          <p:cNvPr id="13" name="Rectangle 12"/>
          <p:cNvSpPr/>
          <p:nvPr/>
        </p:nvSpPr>
        <p:spPr>
          <a:xfrm>
            <a:off x="4757056" y="2211161"/>
            <a:ext cx="696685" cy="1461407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Zone stockage Bobines buchettes</a:t>
            </a:r>
            <a:endParaRPr lang="fr-FR" sz="1200" dirty="0"/>
          </a:p>
        </p:txBody>
      </p:sp>
      <p:sp>
        <p:nvSpPr>
          <p:cNvPr id="14" name="Rectangle 13"/>
          <p:cNvSpPr/>
          <p:nvPr/>
        </p:nvSpPr>
        <p:spPr>
          <a:xfrm>
            <a:off x="4911930" y="3709307"/>
            <a:ext cx="696685" cy="1592035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SAC 25KG</a:t>
            </a:r>
            <a:endParaRPr lang="fr-FR" sz="1200" dirty="0"/>
          </a:p>
        </p:txBody>
      </p:sp>
      <p:sp>
        <p:nvSpPr>
          <p:cNvPr id="15" name="Rectangle 14"/>
          <p:cNvSpPr/>
          <p:nvPr/>
        </p:nvSpPr>
        <p:spPr>
          <a:xfrm>
            <a:off x="2223160" y="97971"/>
            <a:ext cx="696685" cy="1676400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morceaux </a:t>
            </a:r>
            <a:r>
              <a:rPr lang="fr-FR" sz="1200" dirty="0" err="1"/>
              <a:t>envoloppés</a:t>
            </a:r>
            <a:r>
              <a:rPr lang="fr-FR" sz="1200" dirty="0"/>
              <a:t> (750g et 5KG)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3733800" y="261257"/>
            <a:ext cx="1064325" cy="1513114"/>
          </a:xfrm>
          <a:prstGeom prst="rect">
            <a:avLst/>
          </a:prstGeom>
          <a:solidFill>
            <a:srgbClr val="00B05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buchettes</a:t>
            </a:r>
            <a:endParaRPr lang="fr-FR" sz="1200" dirty="0"/>
          </a:p>
        </p:txBody>
      </p:sp>
      <p:sp>
        <p:nvSpPr>
          <p:cNvPr id="17" name="Rectangle 16"/>
          <p:cNvSpPr/>
          <p:nvPr/>
        </p:nvSpPr>
        <p:spPr>
          <a:xfrm>
            <a:off x="2930730" y="1045030"/>
            <a:ext cx="696685" cy="729341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8" name="Rectangle 17"/>
          <p:cNvSpPr/>
          <p:nvPr/>
        </p:nvSpPr>
        <p:spPr>
          <a:xfrm>
            <a:off x="3026230" y="287111"/>
            <a:ext cx="696685" cy="727982"/>
          </a:xfrm>
          <a:prstGeom prst="rect">
            <a:avLst/>
          </a:prstGeom>
          <a:solidFill>
            <a:srgbClr val="00B05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9" name="Rectangle 18"/>
          <p:cNvSpPr/>
          <p:nvPr/>
        </p:nvSpPr>
        <p:spPr>
          <a:xfrm>
            <a:off x="2134838" y="2280559"/>
            <a:ext cx="696685" cy="1246412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Maturation morceaux</a:t>
            </a:r>
            <a:endParaRPr lang="fr-FR" sz="1200" dirty="0"/>
          </a:p>
        </p:txBody>
      </p:sp>
      <p:sp>
        <p:nvSpPr>
          <p:cNvPr id="21" name="Rectangle 20"/>
          <p:cNvSpPr/>
          <p:nvPr/>
        </p:nvSpPr>
        <p:spPr>
          <a:xfrm>
            <a:off x="3885091" y="2409825"/>
            <a:ext cx="891389" cy="1226004"/>
          </a:xfrm>
          <a:prstGeom prst="rect">
            <a:avLst/>
          </a:prstGeom>
          <a:solidFill>
            <a:schemeClr val="tx1">
              <a:lumMod val="50000"/>
              <a:lumOff val="50000"/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dose</a:t>
            </a:r>
            <a:endParaRPr lang="fr-FR" sz="1200" dirty="0"/>
          </a:p>
        </p:txBody>
      </p:sp>
      <p:sp>
        <p:nvSpPr>
          <p:cNvPr id="22" name="Rectangle 21"/>
          <p:cNvSpPr/>
          <p:nvPr/>
        </p:nvSpPr>
        <p:spPr>
          <a:xfrm>
            <a:off x="4922815" y="5344883"/>
            <a:ext cx="696685" cy="968831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Big BAG</a:t>
            </a:r>
            <a:endParaRPr lang="fr-FR" sz="1200" dirty="0"/>
          </a:p>
        </p:txBody>
      </p:sp>
      <p:sp>
        <p:nvSpPr>
          <p:cNvPr id="23" name="Rectangle 22"/>
          <p:cNvSpPr/>
          <p:nvPr/>
        </p:nvSpPr>
        <p:spPr>
          <a:xfrm>
            <a:off x="2782043" y="2168298"/>
            <a:ext cx="1955714" cy="223157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Banderolage (2lignes, Petite palette, Grande palette) </a:t>
            </a:r>
            <a:endParaRPr lang="fr-FR" sz="1200" dirty="0"/>
          </a:p>
        </p:txBody>
      </p:sp>
      <p:sp>
        <p:nvSpPr>
          <p:cNvPr id="24" name="Rectangle 23"/>
          <p:cNvSpPr/>
          <p:nvPr/>
        </p:nvSpPr>
        <p:spPr>
          <a:xfrm>
            <a:off x="4071255" y="500743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4079669" y="749414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0773764" y="385761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11407611" y="108177"/>
            <a:ext cx="1377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Poste PC Fixe (Filaire)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4097977" y="2666321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0706968" y="1145729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11340815" y="868145"/>
            <a:ext cx="1377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Poste fixe sans PC (papiers)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501981" y="581841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167008" y="5811612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864176" y="622118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-288228" y="5905500"/>
            <a:ext cx="2594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BETTI : 2postes</a:t>
            </a:r>
            <a:endParaRPr lang="fr-FR" dirty="0"/>
          </a:p>
          <a:p>
            <a:r>
              <a:rPr lang="fr-FR" dirty="0"/>
              <a:t>Ligne </a:t>
            </a:r>
            <a:r>
              <a:rPr lang="fr-FR" dirty="0" err="1"/>
              <a:t>Fawema</a:t>
            </a:r>
            <a:r>
              <a:rPr lang="fr-FR" dirty="0"/>
              <a:t> : 1 poste</a:t>
            </a:r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2654381" y="4882240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319408" y="4875438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3016576" y="5285010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-588567" y="4718287"/>
            <a:ext cx="300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</a:t>
            </a:r>
            <a:r>
              <a:rPr lang="fr-FR" dirty="0" err="1"/>
              <a:t>chambons</a:t>
            </a:r>
            <a:r>
              <a:rPr lang="fr-FR" dirty="0"/>
              <a:t> : 2postes</a:t>
            </a:r>
            <a:endParaRPr lang="fr-FR" dirty="0"/>
          </a:p>
          <a:p>
            <a:r>
              <a:rPr lang="fr-FR" dirty="0"/>
              <a:t>Ligne Morceaux : 1 poste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3062592" y="3394645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2365175" y="29731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2398561" y="668787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2374816" y="1060338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-250373" y="461976"/>
            <a:ext cx="300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B : 2postes</a:t>
            </a:r>
            <a:endParaRPr lang="fr-FR" dirty="0"/>
          </a:p>
          <a:p>
            <a:r>
              <a:rPr lang="fr-FR" dirty="0"/>
              <a:t>Ligne A: 1 poste</a:t>
            </a:r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5048736" y="5724526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027464" y="4381497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073729" y="123281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0"/>
            <a:ext cx="8278091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77543" y="1774371"/>
            <a:ext cx="3592286" cy="1752600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STOCK PF + PRODUIT EN COURS (Big Bag EXTERNES) + EMBALLAGE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095999" y="5170714"/>
            <a:ext cx="3592286" cy="1578428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SILOS SUCRE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416629" y="5693228"/>
            <a:ext cx="1643742" cy="1055913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Empaquetage</a:t>
            </a:r>
            <a:endParaRPr lang="fr-FR" sz="1200" dirty="0"/>
          </a:p>
          <a:p>
            <a:pPr algn="ctr"/>
            <a:r>
              <a:rPr lang="fr-FR" sz="1200" dirty="0"/>
              <a:t>Ligne BETTI  (ETBV 500 g et 1KG+ Ligne  FAWEMA (Sac 5KG)</a:t>
            </a:r>
            <a:endParaRPr lang="fr-FR" sz="1200" dirty="0"/>
          </a:p>
        </p:txBody>
      </p:sp>
      <p:sp>
        <p:nvSpPr>
          <p:cNvPr id="10" name="Rectangle 9"/>
          <p:cNvSpPr/>
          <p:nvPr/>
        </p:nvSpPr>
        <p:spPr>
          <a:xfrm>
            <a:off x="2427513" y="4577441"/>
            <a:ext cx="1643742" cy="1055913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2 lignes </a:t>
            </a:r>
            <a:r>
              <a:rPr lang="fr-FR" sz="1200" dirty="0" err="1"/>
              <a:t>chambons</a:t>
            </a:r>
            <a:r>
              <a:rPr lang="fr-FR" sz="1200" dirty="0"/>
              <a:t> (Big Bag 750KG morceaux En cours + Sucre Edulcoré 250 g)</a:t>
            </a:r>
            <a:endParaRPr lang="fr-FR" sz="1200" dirty="0"/>
          </a:p>
        </p:txBody>
      </p:sp>
      <p:sp>
        <p:nvSpPr>
          <p:cNvPr id="11" name="Rectangle 10"/>
          <p:cNvSpPr/>
          <p:nvPr/>
        </p:nvSpPr>
        <p:spPr>
          <a:xfrm>
            <a:off x="2797629" y="2451329"/>
            <a:ext cx="1064325" cy="2074403"/>
          </a:xfrm>
          <a:prstGeom prst="rect">
            <a:avLst/>
          </a:prstGeom>
          <a:solidFill>
            <a:schemeClr val="accent2"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Palettisation (3 machines)</a:t>
            </a:r>
            <a:endParaRPr lang="fr-FR" sz="1200" dirty="0"/>
          </a:p>
        </p:txBody>
      </p:sp>
      <p:sp>
        <p:nvSpPr>
          <p:cNvPr id="12" name="Rectangle 11"/>
          <p:cNvSpPr/>
          <p:nvPr/>
        </p:nvSpPr>
        <p:spPr>
          <a:xfrm>
            <a:off x="3885092" y="3672568"/>
            <a:ext cx="991708" cy="879019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Zone stockage En cours  Morceaux</a:t>
            </a:r>
            <a:endParaRPr lang="fr-FR" sz="1200" dirty="0"/>
          </a:p>
        </p:txBody>
      </p:sp>
      <p:sp>
        <p:nvSpPr>
          <p:cNvPr id="13" name="Rectangle 12"/>
          <p:cNvSpPr/>
          <p:nvPr/>
        </p:nvSpPr>
        <p:spPr>
          <a:xfrm>
            <a:off x="4757056" y="2211161"/>
            <a:ext cx="696685" cy="1461407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Zone stockage Bobines buchettes</a:t>
            </a:r>
            <a:endParaRPr lang="fr-FR" sz="1200" dirty="0"/>
          </a:p>
        </p:txBody>
      </p:sp>
      <p:sp>
        <p:nvSpPr>
          <p:cNvPr id="14" name="Rectangle 13"/>
          <p:cNvSpPr/>
          <p:nvPr/>
        </p:nvSpPr>
        <p:spPr>
          <a:xfrm>
            <a:off x="4911930" y="3709307"/>
            <a:ext cx="696685" cy="1592035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SAC 25KG</a:t>
            </a:r>
            <a:endParaRPr lang="fr-FR" sz="1200" dirty="0"/>
          </a:p>
        </p:txBody>
      </p:sp>
      <p:sp>
        <p:nvSpPr>
          <p:cNvPr id="15" name="Rectangle 14"/>
          <p:cNvSpPr/>
          <p:nvPr/>
        </p:nvSpPr>
        <p:spPr>
          <a:xfrm>
            <a:off x="2223160" y="97971"/>
            <a:ext cx="696685" cy="1676400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morceaux </a:t>
            </a:r>
            <a:r>
              <a:rPr lang="fr-FR" sz="1200" dirty="0" err="1"/>
              <a:t>envoloppés</a:t>
            </a:r>
            <a:r>
              <a:rPr lang="fr-FR" sz="1200" dirty="0"/>
              <a:t> (750g et 5KG)</a:t>
            </a:r>
            <a:endParaRPr lang="fr-FR" sz="1200" dirty="0"/>
          </a:p>
        </p:txBody>
      </p:sp>
      <p:sp>
        <p:nvSpPr>
          <p:cNvPr id="16" name="Rectangle 15"/>
          <p:cNvSpPr/>
          <p:nvPr/>
        </p:nvSpPr>
        <p:spPr>
          <a:xfrm>
            <a:off x="3733800" y="261257"/>
            <a:ext cx="1064325" cy="1513114"/>
          </a:xfrm>
          <a:prstGeom prst="rect">
            <a:avLst/>
          </a:prstGeom>
          <a:solidFill>
            <a:srgbClr val="00B05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buchettes</a:t>
            </a:r>
            <a:endParaRPr lang="fr-FR" sz="1200" dirty="0"/>
          </a:p>
        </p:txBody>
      </p:sp>
      <p:sp>
        <p:nvSpPr>
          <p:cNvPr id="17" name="Rectangle 16"/>
          <p:cNvSpPr/>
          <p:nvPr/>
        </p:nvSpPr>
        <p:spPr>
          <a:xfrm>
            <a:off x="2930730" y="1045030"/>
            <a:ext cx="696685" cy="729341"/>
          </a:xfrm>
          <a:prstGeom prst="rect">
            <a:avLst/>
          </a:prstGeom>
          <a:solidFill>
            <a:srgbClr val="FFC00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8" name="Rectangle 17"/>
          <p:cNvSpPr/>
          <p:nvPr/>
        </p:nvSpPr>
        <p:spPr>
          <a:xfrm>
            <a:off x="3026230" y="287111"/>
            <a:ext cx="696685" cy="727982"/>
          </a:xfrm>
          <a:prstGeom prst="rect">
            <a:avLst/>
          </a:prstGeom>
          <a:solidFill>
            <a:srgbClr val="00B050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</p:txBody>
      </p:sp>
      <p:sp>
        <p:nvSpPr>
          <p:cNvPr id="19" name="Rectangle 18"/>
          <p:cNvSpPr/>
          <p:nvPr/>
        </p:nvSpPr>
        <p:spPr>
          <a:xfrm>
            <a:off x="2134838" y="2280559"/>
            <a:ext cx="696685" cy="1246412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Maturation morceaux</a:t>
            </a:r>
            <a:endParaRPr lang="fr-FR" sz="1200" dirty="0"/>
          </a:p>
        </p:txBody>
      </p:sp>
      <p:sp>
        <p:nvSpPr>
          <p:cNvPr id="21" name="Rectangle 20"/>
          <p:cNvSpPr/>
          <p:nvPr/>
        </p:nvSpPr>
        <p:spPr>
          <a:xfrm>
            <a:off x="3885091" y="2409825"/>
            <a:ext cx="891389" cy="1226004"/>
          </a:xfrm>
          <a:prstGeom prst="rect">
            <a:avLst/>
          </a:prstGeom>
          <a:solidFill>
            <a:schemeClr val="tx1">
              <a:lumMod val="50000"/>
              <a:lumOff val="50000"/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dose</a:t>
            </a:r>
            <a:endParaRPr lang="fr-FR" sz="1200" dirty="0"/>
          </a:p>
        </p:txBody>
      </p:sp>
      <p:sp>
        <p:nvSpPr>
          <p:cNvPr id="22" name="Rectangle 21"/>
          <p:cNvSpPr/>
          <p:nvPr/>
        </p:nvSpPr>
        <p:spPr>
          <a:xfrm>
            <a:off x="4922815" y="5344883"/>
            <a:ext cx="696685" cy="968831"/>
          </a:xfrm>
          <a:prstGeom prst="rect">
            <a:avLst/>
          </a:prstGeom>
          <a:solidFill>
            <a:srgbClr val="156082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Ligne Big BAG</a:t>
            </a:r>
            <a:endParaRPr lang="fr-FR" sz="1200" dirty="0"/>
          </a:p>
        </p:txBody>
      </p:sp>
      <p:sp>
        <p:nvSpPr>
          <p:cNvPr id="23" name="Rectangle 22"/>
          <p:cNvSpPr/>
          <p:nvPr/>
        </p:nvSpPr>
        <p:spPr>
          <a:xfrm>
            <a:off x="2782043" y="2168298"/>
            <a:ext cx="1955714" cy="223157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Banderolage (2lignes, Petite palette, Grande palette) 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10773764" y="385761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11407611" y="108177"/>
            <a:ext cx="1377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Poste PC Fixe (Filaire)</a:t>
            </a:r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4097977" y="2666321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0706968" y="1145729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ZoneTexte 33"/>
          <p:cNvSpPr txBox="1"/>
          <p:nvPr/>
        </p:nvSpPr>
        <p:spPr>
          <a:xfrm>
            <a:off x="11340815" y="868145"/>
            <a:ext cx="1377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Poste fixe sans PC (papiers)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501981" y="581841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167008" y="5811612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2864176" y="6221184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-288228" y="5905500"/>
            <a:ext cx="2594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BETTI : 2postes</a:t>
            </a:r>
            <a:endParaRPr lang="fr-FR" dirty="0"/>
          </a:p>
          <a:p>
            <a:r>
              <a:rPr lang="fr-FR" dirty="0"/>
              <a:t>Ligne </a:t>
            </a:r>
            <a:r>
              <a:rPr lang="fr-FR" dirty="0" err="1"/>
              <a:t>Fawema</a:t>
            </a:r>
            <a:r>
              <a:rPr lang="fr-FR" dirty="0"/>
              <a:t> : 1 poste</a:t>
            </a:r>
            <a:endParaRPr lang="fr-FR" dirty="0"/>
          </a:p>
        </p:txBody>
      </p:sp>
      <p:sp>
        <p:nvSpPr>
          <p:cNvPr id="39" name="Rectangle 38"/>
          <p:cNvSpPr/>
          <p:nvPr/>
        </p:nvSpPr>
        <p:spPr>
          <a:xfrm>
            <a:off x="2654381" y="4882240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319408" y="4875438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3016576" y="5285010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-588567" y="4718287"/>
            <a:ext cx="300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</a:t>
            </a:r>
            <a:r>
              <a:rPr lang="fr-FR" dirty="0" err="1"/>
              <a:t>chambons</a:t>
            </a:r>
            <a:r>
              <a:rPr lang="fr-FR" dirty="0"/>
              <a:t> : 2postes</a:t>
            </a:r>
            <a:endParaRPr lang="fr-FR" dirty="0"/>
          </a:p>
          <a:p>
            <a:r>
              <a:rPr lang="fr-FR" dirty="0"/>
              <a:t>Ligne Morceaux : 1 poste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3062592" y="3394645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ZoneTexte 46"/>
          <p:cNvSpPr txBox="1"/>
          <p:nvPr/>
        </p:nvSpPr>
        <p:spPr>
          <a:xfrm>
            <a:off x="-250373" y="461976"/>
            <a:ext cx="3005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Ligne B : 1 poste</a:t>
            </a:r>
            <a:endParaRPr lang="fr-FR" dirty="0"/>
          </a:p>
          <a:p>
            <a:r>
              <a:rPr lang="fr-FR" dirty="0"/>
              <a:t>Ligne A: 1 poste</a:t>
            </a:r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5048736" y="5724526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027464" y="4381497"/>
            <a:ext cx="465615" cy="17417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3062592" y="1377048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352549" y="964770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071255" y="500743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079669" y="749414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072491" y="1160714"/>
            <a:ext cx="465615" cy="17417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-36807"/>
            <a:ext cx="8278091" cy="6858000"/>
          </a:xfrm>
          <a:prstGeom prst="rect">
            <a:avLst/>
          </a:prstGeom>
        </p:spPr>
      </p:pic>
      <p:sp>
        <p:nvSpPr>
          <p:cNvPr id="46" name="ZoneTexte 45"/>
          <p:cNvSpPr txBox="1"/>
          <p:nvPr/>
        </p:nvSpPr>
        <p:spPr>
          <a:xfrm>
            <a:off x="287234" y="173780"/>
            <a:ext cx="314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Schéma corrigé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-36807"/>
            <a:ext cx="8278091" cy="6858000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H="1" flipV="1">
            <a:off x="5312229" y="5312229"/>
            <a:ext cx="1730828" cy="126811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5592535" y="5503121"/>
            <a:ext cx="13634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1.1.Sucre tamisé des silos</a:t>
            </a:r>
            <a:endParaRPr lang="fr-FR" sz="12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475515" y="3015343"/>
            <a:ext cx="1132114" cy="189317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75515" y="3792653"/>
            <a:ext cx="10069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2.Big Bag</a:t>
            </a:r>
            <a:endParaRPr lang="fr-FR" sz="1600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3918857" y="1164771"/>
            <a:ext cx="2688772" cy="1572911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3124200" y="1164771"/>
            <a:ext cx="174171" cy="93617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992086" y="1164771"/>
            <a:ext cx="10069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4.Buchettes (Vers banderolage Produit fini)</a:t>
            </a:r>
            <a:endParaRPr lang="fr-FR" sz="1100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3211285" y="2238032"/>
            <a:ext cx="3156858" cy="61402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4114801" y="2622752"/>
            <a:ext cx="10069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5. Palettes (140 Caisses de buchettes par palette)</a:t>
            </a:r>
            <a:endParaRPr lang="fr-FR" sz="1100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6603422" y="2846539"/>
            <a:ext cx="466851" cy="127378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106886" y="3792653"/>
            <a:ext cx="109129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6. Chargement camions</a:t>
            </a:r>
            <a:endParaRPr lang="fr-FR" sz="1100" dirty="0"/>
          </a:p>
        </p:txBody>
      </p:sp>
      <p:cxnSp>
        <p:nvCxnSpPr>
          <p:cNvPr id="40" name="Connecteur droit avec flèche 39"/>
          <p:cNvCxnSpPr/>
          <p:nvPr/>
        </p:nvCxnSpPr>
        <p:spPr>
          <a:xfrm flipH="1" flipV="1">
            <a:off x="6761265" y="2605685"/>
            <a:ext cx="1730828" cy="126811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7041570" y="2796577"/>
            <a:ext cx="2037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1.2.Arrivée sucres spéciaux pour buchettes (Arrivée en big bag)</a:t>
            </a:r>
            <a:endParaRPr lang="fr-FR" sz="1200" dirty="0"/>
          </a:p>
        </p:txBody>
      </p:sp>
      <p:cxnSp>
        <p:nvCxnSpPr>
          <p:cNvPr id="42" name="Connecteur droit avec flèche 41"/>
          <p:cNvCxnSpPr/>
          <p:nvPr/>
        </p:nvCxnSpPr>
        <p:spPr>
          <a:xfrm flipH="1" flipV="1">
            <a:off x="4114801" y="1155442"/>
            <a:ext cx="2722046" cy="1450243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972051" y="1742067"/>
            <a:ext cx="10069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3.Big Bag (Vers production buchettes)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>
            <a:off x="287234" y="173780"/>
            <a:ext cx="314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Buchettes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0"/>
            <a:ext cx="8278091" cy="6858000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H="1" flipV="1">
            <a:off x="3233057" y="6128657"/>
            <a:ext cx="3810000" cy="45168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101192" y="6257504"/>
            <a:ext cx="13634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1.1.Sucre tamisé des silos</a:t>
            </a:r>
            <a:endParaRPr lang="fr-FR" sz="1200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H="1" flipV="1">
            <a:off x="6761265" y="2605685"/>
            <a:ext cx="1730828" cy="126811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H="1">
            <a:off x="3309257" y="2605685"/>
            <a:ext cx="3374572" cy="344677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703990" y="2793555"/>
            <a:ext cx="2037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1.2.Arrivée sucres spéciaux pour buchettes (Arrivée en big bag)</a:t>
            </a:r>
            <a:endParaRPr lang="fr-FR" sz="1200" dirty="0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830286" y="3287486"/>
            <a:ext cx="478971" cy="257269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661553" y="5860176"/>
            <a:ext cx="160415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2. Conditionnement en UVC</a:t>
            </a:r>
            <a:endParaRPr lang="fr-FR" sz="12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429742" y="3642962"/>
            <a:ext cx="160415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3. Conditionnement en palettes</a:t>
            </a:r>
            <a:endParaRPr lang="fr-FR" sz="1200" dirty="0"/>
          </a:p>
        </p:txBody>
      </p:sp>
      <p:cxnSp>
        <p:nvCxnSpPr>
          <p:cNvPr id="35" name="Connecteur droit avec flèche 34"/>
          <p:cNvCxnSpPr/>
          <p:nvPr/>
        </p:nvCxnSpPr>
        <p:spPr>
          <a:xfrm flipV="1">
            <a:off x="3265711" y="2328024"/>
            <a:ext cx="424546" cy="911716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2771526" y="2622464"/>
            <a:ext cx="16041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4. Banderolage</a:t>
            </a:r>
            <a:endParaRPr lang="fr-FR" sz="1200" dirty="0"/>
          </a:p>
        </p:txBody>
      </p:sp>
      <p:cxnSp>
        <p:nvCxnSpPr>
          <p:cNvPr id="43" name="Connecteur droit avec flèche 42"/>
          <p:cNvCxnSpPr/>
          <p:nvPr/>
        </p:nvCxnSpPr>
        <p:spPr>
          <a:xfrm flipV="1">
            <a:off x="3842901" y="2328024"/>
            <a:ext cx="2383728" cy="13883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246046" y="2160799"/>
            <a:ext cx="12701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5. Stockage magasin</a:t>
            </a:r>
            <a:endParaRPr lang="fr-FR" sz="1200" dirty="0"/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6226629" y="2328024"/>
            <a:ext cx="843644" cy="179229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6524626" y="4151456"/>
            <a:ext cx="109129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6. Chargement camions</a:t>
            </a:r>
            <a:endParaRPr lang="fr-FR" sz="1100" dirty="0"/>
          </a:p>
        </p:txBody>
      </p:sp>
      <p:sp>
        <p:nvSpPr>
          <p:cNvPr id="50" name="ZoneTexte 49"/>
          <p:cNvSpPr txBox="1"/>
          <p:nvPr/>
        </p:nvSpPr>
        <p:spPr>
          <a:xfrm>
            <a:off x="287234" y="173780"/>
            <a:ext cx="314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BETTI + FAWEMA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0"/>
            <a:ext cx="8278091" cy="6858000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H="1" flipV="1">
            <a:off x="3363686" y="5323114"/>
            <a:ext cx="3679371" cy="125722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5203371" y="5951726"/>
            <a:ext cx="13634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1.1.Sucre tamisé des silos</a:t>
            </a:r>
            <a:endParaRPr lang="fr-FR" sz="1200" dirty="0"/>
          </a:p>
        </p:txBody>
      </p:sp>
      <p:cxnSp>
        <p:nvCxnSpPr>
          <p:cNvPr id="6" name="Connecteur droit avec flèche 5"/>
          <p:cNvCxnSpPr/>
          <p:nvPr/>
        </p:nvCxnSpPr>
        <p:spPr>
          <a:xfrm flipH="1" flipV="1">
            <a:off x="6761265" y="2605685"/>
            <a:ext cx="1730828" cy="126811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5703990" y="2793555"/>
            <a:ext cx="2037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1.2.Arrivée sucres spéciaux pour buchettes (Arrivée en big bag)</a:t>
            </a:r>
            <a:endParaRPr lang="fr-FR" sz="1200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3363686" y="3037114"/>
            <a:ext cx="2340304" cy="2144486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287853" y="4858434"/>
            <a:ext cx="20371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2.Fabrication de morceaux en Big </a:t>
            </a:r>
            <a:r>
              <a:rPr lang="fr-FR" sz="1200" dirty="0" err="1"/>
              <a:t>Bags</a:t>
            </a:r>
            <a:r>
              <a:rPr lang="fr-FR" sz="1200" dirty="0"/>
              <a:t> (Ligne </a:t>
            </a:r>
            <a:r>
              <a:rPr lang="fr-FR" sz="1200" dirty="0" err="1"/>
              <a:t>Chambons</a:t>
            </a:r>
            <a:r>
              <a:rPr lang="fr-FR" sz="1200" dirty="0"/>
              <a:t>)</a:t>
            </a:r>
            <a:endParaRPr lang="fr-FR" sz="1200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2427514" y="2605685"/>
            <a:ext cx="729343" cy="257591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068595" y="2512353"/>
            <a:ext cx="1215862" cy="2812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3.Maturation</a:t>
            </a:r>
            <a:endParaRPr lang="fr-FR" sz="1200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2427514" y="925286"/>
            <a:ext cx="0" cy="1680399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1030558" y="644084"/>
            <a:ext cx="121586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4.Conditionnement + Palettisation</a:t>
            </a:r>
            <a:endParaRPr lang="fr-FR" sz="1200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2623457" y="925286"/>
            <a:ext cx="1502229" cy="1426028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3545647" y="2371048"/>
            <a:ext cx="121586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5.Banderolage</a:t>
            </a:r>
            <a:endParaRPr lang="fr-FR" sz="1200" dirty="0"/>
          </a:p>
        </p:txBody>
      </p:sp>
      <p:cxnSp>
        <p:nvCxnSpPr>
          <p:cNvPr id="37" name="Connecteur droit avec flèche 36"/>
          <p:cNvCxnSpPr>
            <a:stCxn id="36" idx="0"/>
          </p:cNvCxnSpPr>
          <p:nvPr/>
        </p:nvCxnSpPr>
        <p:spPr>
          <a:xfrm flipV="1">
            <a:off x="4153578" y="2328024"/>
            <a:ext cx="2073051" cy="43024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4548249" y="2172504"/>
            <a:ext cx="12701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6. Stockage magasin</a:t>
            </a:r>
            <a:endParaRPr lang="fr-FR" sz="1200" dirty="0"/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6226629" y="2328024"/>
            <a:ext cx="843644" cy="179229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6524626" y="4151456"/>
            <a:ext cx="109129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7. Chargement camions</a:t>
            </a:r>
            <a:endParaRPr lang="fr-FR" sz="1100" dirty="0"/>
          </a:p>
        </p:txBody>
      </p:sp>
      <p:sp>
        <p:nvSpPr>
          <p:cNvPr id="44" name="ZoneTexte 43"/>
          <p:cNvSpPr txBox="1"/>
          <p:nvPr/>
        </p:nvSpPr>
        <p:spPr>
          <a:xfrm>
            <a:off x="287234" y="173780"/>
            <a:ext cx="314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Enveloppé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6954" y="-36807"/>
            <a:ext cx="8278091" cy="6858000"/>
          </a:xfrm>
          <a:prstGeom prst="rect">
            <a:avLst/>
          </a:prstGeom>
        </p:spPr>
      </p:pic>
      <p:cxnSp>
        <p:nvCxnSpPr>
          <p:cNvPr id="3" name="Connecteur droit avec flèche 2"/>
          <p:cNvCxnSpPr/>
          <p:nvPr/>
        </p:nvCxnSpPr>
        <p:spPr>
          <a:xfrm flipH="1" flipV="1">
            <a:off x="5312229" y="5312229"/>
            <a:ext cx="1730828" cy="126811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5592535" y="5503121"/>
            <a:ext cx="13634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200" dirty="0"/>
              <a:t>1.1.Sucre tamisé des silos</a:t>
            </a:r>
            <a:endParaRPr lang="fr-FR" sz="12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475515" y="3015343"/>
            <a:ext cx="1132114" cy="1893175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475515" y="3792653"/>
            <a:ext cx="100692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2.Big Bag</a:t>
            </a:r>
            <a:endParaRPr lang="fr-FR" sz="1600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4191000" y="2737682"/>
            <a:ext cx="2416629" cy="518086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 flipV="1">
            <a:off x="3160942" y="2260246"/>
            <a:ext cx="1030058" cy="995522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2698915" y="2651550"/>
            <a:ext cx="10069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5.Palettes de doses(Vers banderolage Produit fini)</a:t>
            </a:r>
            <a:endParaRPr lang="fr-FR" sz="1100" dirty="0"/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3211285" y="2238032"/>
            <a:ext cx="3559629" cy="680337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3839937" y="2053818"/>
            <a:ext cx="10069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6. Palettes de doses vers stockage</a:t>
            </a:r>
            <a:endParaRPr lang="fr-FR" sz="1100" dirty="0"/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6603422" y="2846539"/>
            <a:ext cx="466851" cy="1273780"/>
          </a:xfrm>
          <a:prstGeom prst="straightConnector1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106886" y="3792653"/>
            <a:ext cx="1091294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7. Chargement camions</a:t>
            </a:r>
            <a:endParaRPr lang="fr-FR" sz="1100" dirty="0"/>
          </a:p>
        </p:txBody>
      </p:sp>
      <p:sp>
        <p:nvSpPr>
          <p:cNvPr id="24" name="ZoneTexte 23"/>
          <p:cNvSpPr txBox="1"/>
          <p:nvPr/>
        </p:nvSpPr>
        <p:spPr>
          <a:xfrm>
            <a:off x="4917499" y="2839022"/>
            <a:ext cx="100692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3.Big Bag (Vers production doses)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>
            <a:off x="287234" y="173780"/>
            <a:ext cx="3145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Dose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792932" y="3350878"/>
            <a:ext cx="100692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/>
              <a:t>4.Conditionnement doses sur palettes</a:t>
            </a:r>
            <a:endParaRPr lang="fr-F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6e10698-923e-45b5-876b-bda612e7ca9b" xsi:nil="true"/>
    <lcf76f155ced4ddcb4097134ff3c332f xmlns="fee65286-48d4-4b16-8974-09a8abf6115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887FC613C97641A5C4BF29CA46915C" ma:contentTypeVersion="15" ma:contentTypeDescription="Crée un document." ma:contentTypeScope="" ma:versionID="44c07457886372a6f47c2245cd226f83">
  <xsd:schema xmlns:xsd="http://www.w3.org/2001/XMLSchema" xmlns:xs="http://www.w3.org/2001/XMLSchema" xmlns:p="http://schemas.microsoft.com/office/2006/metadata/properties" xmlns:ns2="fee65286-48d4-4b16-8974-09a8abf6115e" xmlns:ns3="56e10698-923e-45b5-876b-bda612e7ca9b" targetNamespace="http://schemas.microsoft.com/office/2006/metadata/properties" ma:root="true" ma:fieldsID="32334aa429254d6b7b478fc769d6a081" ns2:_="" ns3:_="">
    <xsd:import namespace="fee65286-48d4-4b16-8974-09a8abf6115e"/>
    <xsd:import namespace="56e10698-923e-45b5-876b-bda612e7c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e65286-48d4-4b16-8974-09a8abf61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ef257ba-9899-43ea-bb49-58aadff604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10698-923e-45b5-876b-bda612e7ca9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979e998-2c49-4a63-8766-6876ab369213}" ma:internalName="TaxCatchAll" ma:showField="CatchAllData" ma:web="56e10698-923e-45b5-876b-bda612e7ca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0CFC74-CC2F-4C18-9A98-71F085975B8B}">
  <ds:schemaRefs/>
</ds:datastoreItem>
</file>

<file path=customXml/itemProps2.xml><?xml version="1.0" encoding="utf-8"?>
<ds:datastoreItem xmlns:ds="http://schemas.openxmlformats.org/officeDocument/2006/customXml" ds:itemID="{FB9B36DC-904F-49FD-BDC2-76344ACF9948}">
  <ds:schemaRefs/>
</ds:datastoreItem>
</file>

<file path=customXml/itemProps3.xml><?xml version="1.0" encoding="utf-8"?>
<ds:datastoreItem xmlns:ds="http://schemas.openxmlformats.org/officeDocument/2006/customXml" ds:itemID="{7E5A0191-F6EA-42B9-AC8E-7FB4F8907AB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2223</Words>
  <Application>WPS Presentation</Application>
  <PresentationFormat>Grand écran</PresentationFormat>
  <Paragraphs>152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Aptos</vt:lpstr>
      <vt:lpstr>Segoe UI</vt:lpstr>
      <vt:lpstr>Microsoft YaHei</vt:lpstr>
      <vt:lpstr>Arial Unicode MS</vt:lpstr>
      <vt:lpstr>Aptos Display</vt:lpstr>
      <vt:lpstr>Calibri</vt:lpstr>
      <vt:lpstr>Thème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Tereos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Rayen Abdelkader</dc:creator>
  <cp:lastModifiedBy>sharb</cp:lastModifiedBy>
  <cp:revision>3</cp:revision>
  <dcterms:created xsi:type="dcterms:W3CDTF">2025-01-08T09:02:00Z</dcterms:created>
  <dcterms:modified xsi:type="dcterms:W3CDTF">2025-04-26T15:32:31Z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0x01010026887FC613C97641A5C4BF29CA46915C</vt:lpwstr>
  </property>
  <property fmtid="{D5CDD505-2E9C-101B-9397-08002B2CF9AE}" pid="3" name="ICV">
    <vt:lpwstr>ABFBA4645D674ADEBE5BD93EF9F177A1_13</vt:lpwstr>
  </property>
  <property fmtid="{D5CDD505-2E9C-101B-9397-08002B2CF9AE}" pid="4" name="KSOProductBuildVer">
    <vt:lpwstr>1036-12.2.0.20795</vt:lpwstr>
  </property>
</Properties>
</file>